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Noto Sans TC" panose="020B0604020202020204" charset="-128"/>
      <p:regular r:id="rId11"/>
    </p:embeddedFont>
    <p:embeddedFont>
      <p:font typeface="Sora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716"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8791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389698"/>
            <a:ext cx="7415927" cy="2314575"/>
          </a:xfrm>
          <a:prstGeom prst="rect">
            <a:avLst/>
          </a:prstGeom>
          <a:noFill/>
          <a:ln/>
        </p:spPr>
        <p:txBody>
          <a:bodyPr wrap="square" lIns="0" tIns="0" rIns="0" bIns="0" rtlCol="0" anchor="t"/>
          <a:lstStyle/>
          <a:p>
            <a:pPr marL="0" indent="0" algn="l">
              <a:lnSpc>
                <a:spcPts val="6050"/>
              </a:lnSpc>
              <a:buNone/>
            </a:pPr>
            <a:r>
              <a:rPr lang="en-US" sz="4850" dirty="0">
                <a:solidFill>
                  <a:srgbClr val="97B8FF"/>
                </a:solidFill>
                <a:latin typeface="Sora Medium" pitchFamily="34" charset="0"/>
                <a:ea typeface="Sora Medium" pitchFamily="34" charset="-122"/>
                <a:cs typeface="Sora Medium" pitchFamily="34" charset="-120"/>
              </a:rPr>
              <a:t>Python Programming Concepts and Examples</a:t>
            </a:r>
            <a:endParaRPr lang="en-US" sz="4850" dirty="0"/>
          </a:p>
        </p:txBody>
      </p:sp>
      <p:sp>
        <p:nvSpPr>
          <p:cNvPr id="4" name="Text 1"/>
          <p:cNvSpPr/>
          <p:nvPr/>
        </p:nvSpPr>
        <p:spPr>
          <a:xfrm>
            <a:off x="6350437" y="4074557"/>
            <a:ext cx="7415927" cy="2765346"/>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This document provides an overview of fundamental Python programming concepts, including data types, variables, loops, functions, object-oriented programming, and advanced features like lambda functions and polymorphism. Each section explains key ideas with code snippets and examples to illustrate practical usage. The document is structured into eight detailed cards for comprehensive learning.</a:t>
            </a:r>
            <a:endParaRPr lang="en-US" sz="1900" dirty="0"/>
          </a:p>
        </p:txBody>
      </p:sp>
      <p:pic>
        <p:nvPicPr>
          <p:cNvPr id="5" name="Picture 4">
            <a:extLst>
              <a:ext uri="{FF2B5EF4-FFF2-40B4-BE49-F238E27FC236}">
                <a16:creationId xmlns:a16="http://schemas.microsoft.com/office/drawing/2014/main" id="{075C2EE6-709F-7736-28BE-6395530630C9}"/>
              </a:ext>
            </a:extLst>
          </p:cNvPr>
          <p:cNvPicPr>
            <a:picLocks noChangeAspect="1"/>
          </p:cNvPicPr>
          <p:nvPr/>
        </p:nvPicPr>
        <p:blipFill>
          <a:blip r:embed="rId4"/>
          <a:stretch>
            <a:fillRect/>
          </a:stretch>
        </p:blipFill>
        <p:spPr>
          <a:xfrm>
            <a:off x="12807325" y="6890551"/>
            <a:ext cx="1707184" cy="1339049"/>
          </a:xfrm>
          <a:prstGeom prst="rect">
            <a:avLst/>
          </a:prstGeom>
        </p:spPr>
      </p:pic>
      <p:pic>
        <p:nvPicPr>
          <p:cNvPr id="6" name="Picture 5">
            <a:extLst>
              <a:ext uri="{FF2B5EF4-FFF2-40B4-BE49-F238E27FC236}">
                <a16:creationId xmlns:a16="http://schemas.microsoft.com/office/drawing/2014/main" id="{AC79679B-6739-FB51-6AC9-69CBDCEDF812}"/>
              </a:ext>
            </a:extLst>
          </p:cNvPr>
          <p:cNvPicPr>
            <a:picLocks noChangeAspect="1"/>
          </p:cNvPicPr>
          <p:nvPr/>
        </p:nvPicPr>
        <p:blipFill>
          <a:blip r:embed="rId5"/>
          <a:stretch>
            <a:fillRect/>
          </a:stretch>
        </p:blipFill>
        <p:spPr>
          <a:xfrm>
            <a:off x="12727060" y="6581075"/>
            <a:ext cx="2121592" cy="176799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714619"/>
            <a:ext cx="7285673" cy="771525"/>
          </a:xfrm>
          <a:prstGeom prst="rect">
            <a:avLst/>
          </a:prstGeom>
          <a:noFill/>
          <a:ln/>
        </p:spPr>
        <p:txBody>
          <a:bodyPr wrap="none" lIns="0" tIns="0" rIns="0" bIns="0" rtlCol="0" anchor="t"/>
          <a:lstStyle/>
          <a:p>
            <a:pPr marL="0" indent="0" algn="l">
              <a:lnSpc>
                <a:spcPts val="6050"/>
              </a:lnSpc>
              <a:buNone/>
            </a:pPr>
            <a:r>
              <a:rPr lang="en-US" sz="4850" dirty="0">
                <a:solidFill>
                  <a:srgbClr val="97B8FF"/>
                </a:solidFill>
                <a:latin typeface="Sora Medium" pitchFamily="34" charset="0"/>
                <a:ea typeface="Sora Medium" pitchFamily="34" charset="-122"/>
                <a:cs typeface="Sora Medium" pitchFamily="34" charset="-120"/>
              </a:rPr>
              <a:t>Python Basic Concepts</a:t>
            </a:r>
            <a:endParaRPr lang="en-US" sz="4850" dirty="0"/>
          </a:p>
        </p:txBody>
      </p:sp>
      <p:sp>
        <p:nvSpPr>
          <p:cNvPr id="3" name="Text 1"/>
          <p:cNvSpPr/>
          <p:nvPr/>
        </p:nvSpPr>
        <p:spPr>
          <a:xfrm>
            <a:off x="864037" y="2979896"/>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This section introduces Python fundamentals to build a strong programming base.</a:t>
            </a:r>
            <a:endParaRPr lang="en-US" sz="1900" dirty="0"/>
          </a:p>
        </p:txBody>
      </p:sp>
      <p:sp>
        <p:nvSpPr>
          <p:cNvPr id="4" name="Text 2"/>
          <p:cNvSpPr/>
          <p:nvPr/>
        </p:nvSpPr>
        <p:spPr>
          <a:xfrm>
            <a:off x="864037" y="3652599"/>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We cover variables, data types, and basic input/output operations.</a:t>
            </a:r>
            <a:endParaRPr lang="en-US" sz="1900" dirty="0"/>
          </a:p>
        </p:txBody>
      </p:sp>
      <p:sp>
        <p:nvSpPr>
          <p:cNvPr id="5" name="Shape 3"/>
          <p:cNvSpPr/>
          <p:nvPr/>
        </p:nvSpPr>
        <p:spPr>
          <a:xfrm>
            <a:off x="864037" y="4325303"/>
            <a:ext cx="555427" cy="555427"/>
          </a:xfrm>
          <a:prstGeom prst="roundRect">
            <a:avLst>
              <a:gd name="adj" fmla="val 6668"/>
            </a:avLst>
          </a:prstGeom>
          <a:solidFill>
            <a:srgbClr val="26262B"/>
          </a:solidFill>
          <a:ln/>
        </p:spPr>
        <p:txBody>
          <a:bodyPr/>
          <a:lstStyle/>
          <a:p>
            <a:endParaRPr lang="en-US"/>
          </a:p>
        </p:txBody>
      </p:sp>
      <p:sp>
        <p:nvSpPr>
          <p:cNvPr id="6" name="Text 4"/>
          <p:cNvSpPr/>
          <p:nvPr/>
        </p:nvSpPr>
        <p:spPr>
          <a:xfrm>
            <a:off x="1666280" y="4410075"/>
            <a:ext cx="3292793" cy="771525"/>
          </a:xfrm>
          <a:prstGeom prst="rect">
            <a:avLst/>
          </a:prstGeom>
          <a:noFill/>
          <a:ln/>
        </p:spPr>
        <p:txBody>
          <a:bodyPr wrap="square" lIns="0" tIns="0" rIns="0" bIns="0" rtlCol="0" anchor="t"/>
          <a:lstStyle/>
          <a:p>
            <a:pPr marL="0" indent="0" algn="l">
              <a:lnSpc>
                <a:spcPts val="3000"/>
              </a:lnSpc>
              <a:buNone/>
            </a:pPr>
            <a:r>
              <a:rPr lang="en-US" sz="2400" dirty="0">
                <a:solidFill>
                  <a:srgbClr val="E0D6DE"/>
                </a:solidFill>
                <a:latin typeface="Sora Medium" pitchFamily="34" charset="0"/>
                <a:ea typeface="Sora Medium" pitchFamily="34" charset="-122"/>
                <a:cs typeface="Sora Medium" pitchFamily="34" charset="-120"/>
              </a:rPr>
              <a:t>Variables and Data Types</a:t>
            </a:r>
            <a:endParaRPr lang="en-US" sz="2400" dirty="0"/>
          </a:p>
        </p:txBody>
      </p:sp>
      <p:sp>
        <p:nvSpPr>
          <p:cNvPr id="7" name="Text 5"/>
          <p:cNvSpPr/>
          <p:nvPr/>
        </p:nvSpPr>
        <p:spPr>
          <a:xfrm>
            <a:off x="1666280" y="5329714"/>
            <a:ext cx="3292793" cy="1185148"/>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Learn how to store and manipulate different types of data in Python.</a:t>
            </a:r>
            <a:endParaRPr lang="en-US" sz="1900" dirty="0"/>
          </a:p>
        </p:txBody>
      </p:sp>
      <p:sp>
        <p:nvSpPr>
          <p:cNvPr id="8" name="Shape 6"/>
          <p:cNvSpPr/>
          <p:nvPr/>
        </p:nvSpPr>
        <p:spPr>
          <a:xfrm>
            <a:off x="5267682" y="4325303"/>
            <a:ext cx="555427" cy="555427"/>
          </a:xfrm>
          <a:prstGeom prst="roundRect">
            <a:avLst>
              <a:gd name="adj" fmla="val 6668"/>
            </a:avLst>
          </a:prstGeom>
          <a:solidFill>
            <a:srgbClr val="26262B"/>
          </a:solidFill>
          <a:ln/>
        </p:spPr>
        <p:txBody>
          <a:bodyPr/>
          <a:lstStyle/>
          <a:p>
            <a:endParaRPr lang="en-US"/>
          </a:p>
        </p:txBody>
      </p:sp>
      <p:sp>
        <p:nvSpPr>
          <p:cNvPr id="9" name="Text 7"/>
          <p:cNvSpPr/>
          <p:nvPr/>
        </p:nvSpPr>
        <p:spPr>
          <a:xfrm>
            <a:off x="6069925" y="4410075"/>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E0D6DE"/>
                </a:solidFill>
                <a:latin typeface="Sora Medium" pitchFamily="34" charset="0"/>
                <a:ea typeface="Sora Medium" pitchFamily="34" charset="-122"/>
                <a:cs typeface="Sora Medium" pitchFamily="34" charset="-120"/>
              </a:rPr>
              <a:t>Input and Output</a:t>
            </a:r>
            <a:endParaRPr lang="en-US" sz="2400" dirty="0"/>
          </a:p>
        </p:txBody>
      </p:sp>
      <p:sp>
        <p:nvSpPr>
          <p:cNvPr id="10" name="Text 8"/>
          <p:cNvSpPr/>
          <p:nvPr/>
        </p:nvSpPr>
        <p:spPr>
          <a:xfrm>
            <a:off x="6069925" y="4943951"/>
            <a:ext cx="3292793" cy="1185148"/>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Understand how to read user input and display results effectively.</a:t>
            </a:r>
            <a:endParaRPr lang="en-US" sz="1900" dirty="0"/>
          </a:p>
        </p:txBody>
      </p:sp>
      <p:sp>
        <p:nvSpPr>
          <p:cNvPr id="11" name="Shape 9"/>
          <p:cNvSpPr/>
          <p:nvPr/>
        </p:nvSpPr>
        <p:spPr>
          <a:xfrm>
            <a:off x="9671328" y="4325303"/>
            <a:ext cx="555427" cy="555427"/>
          </a:xfrm>
          <a:prstGeom prst="roundRect">
            <a:avLst>
              <a:gd name="adj" fmla="val 6668"/>
            </a:avLst>
          </a:prstGeom>
          <a:solidFill>
            <a:srgbClr val="26262B"/>
          </a:solidFill>
          <a:ln/>
        </p:spPr>
        <p:txBody>
          <a:bodyPr/>
          <a:lstStyle/>
          <a:p>
            <a:endParaRPr lang="en-US"/>
          </a:p>
        </p:txBody>
      </p:sp>
      <p:sp>
        <p:nvSpPr>
          <p:cNvPr id="12" name="Text 10"/>
          <p:cNvSpPr/>
          <p:nvPr/>
        </p:nvSpPr>
        <p:spPr>
          <a:xfrm>
            <a:off x="10473571" y="4410075"/>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E0D6DE"/>
                </a:solidFill>
                <a:latin typeface="Sora Medium" pitchFamily="34" charset="0"/>
                <a:ea typeface="Sora Medium" pitchFamily="34" charset="-122"/>
                <a:cs typeface="Sora Medium" pitchFamily="34" charset="-120"/>
              </a:rPr>
              <a:t>Basic Syntax</a:t>
            </a:r>
            <a:endParaRPr lang="en-US" sz="2400" dirty="0"/>
          </a:p>
        </p:txBody>
      </p:sp>
      <p:sp>
        <p:nvSpPr>
          <p:cNvPr id="13" name="Text 11"/>
          <p:cNvSpPr/>
          <p:nvPr/>
        </p:nvSpPr>
        <p:spPr>
          <a:xfrm>
            <a:off x="10473571" y="4943951"/>
            <a:ext cx="3292793" cy="1185148"/>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Get introduced to Python's simple and readable coding style.</a:t>
            </a:r>
            <a:endParaRPr lang="en-US" sz="1900" dirty="0"/>
          </a:p>
        </p:txBody>
      </p:sp>
      <p:pic>
        <p:nvPicPr>
          <p:cNvPr id="14" name="Picture 13">
            <a:extLst>
              <a:ext uri="{FF2B5EF4-FFF2-40B4-BE49-F238E27FC236}">
                <a16:creationId xmlns:a16="http://schemas.microsoft.com/office/drawing/2014/main" id="{D3097979-119D-53C2-8D11-E103210E74EE}"/>
              </a:ext>
            </a:extLst>
          </p:cNvPr>
          <p:cNvPicPr>
            <a:picLocks noChangeAspect="1"/>
          </p:cNvPicPr>
          <p:nvPr/>
        </p:nvPicPr>
        <p:blipFill>
          <a:blip r:embed="rId3"/>
          <a:stretch>
            <a:fillRect/>
          </a:stretch>
        </p:blipFill>
        <p:spPr>
          <a:xfrm>
            <a:off x="12803110" y="6888364"/>
            <a:ext cx="1707028" cy="1341236"/>
          </a:xfrm>
          <a:prstGeom prst="rect">
            <a:avLst/>
          </a:prstGeom>
        </p:spPr>
      </p:pic>
      <p:pic>
        <p:nvPicPr>
          <p:cNvPr id="15" name="Picture 14">
            <a:extLst>
              <a:ext uri="{FF2B5EF4-FFF2-40B4-BE49-F238E27FC236}">
                <a16:creationId xmlns:a16="http://schemas.microsoft.com/office/drawing/2014/main" id="{31A4614A-6AE5-F84C-8A7C-52FE8936117F}"/>
              </a:ext>
            </a:extLst>
          </p:cNvPr>
          <p:cNvPicPr>
            <a:picLocks noChangeAspect="1"/>
          </p:cNvPicPr>
          <p:nvPr/>
        </p:nvPicPr>
        <p:blipFill>
          <a:blip r:embed="rId4"/>
          <a:stretch>
            <a:fillRect/>
          </a:stretch>
        </p:blipFill>
        <p:spPr>
          <a:xfrm>
            <a:off x="12388546" y="6514862"/>
            <a:ext cx="2121592" cy="17679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9255" y="695206"/>
            <a:ext cx="7331512" cy="633174"/>
          </a:xfrm>
          <a:prstGeom prst="rect">
            <a:avLst/>
          </a:prstGeom>
          <a:noFill/>
          <a:ln/>
        </p:spPr>
        <p:txBody>
          <a:bodyPr wrap="none" lIns="0" tIns="0" rIns="0" bIns="0" rtlCol="0" anchor="t"/>
          <a:lstStyle/>
          <a:p>
            <a:pPr marL="0" indent="0" algn="l">
              <a:lnSpc>
                <a:spcPts val="4950"/>
              </a:lnSpc>
              <a:buNone/>
            </a:pPr>
            <a:r>
              <a:rPr lang="en-US" sz="3950" dirty="0">
                <a:solidFill>
                  <a:srgbClr val="97B8FF"/>
                </a:solidFill>
                <a:latin typeface="Sora Medium" pitchFamily="34" charset="0"/>
                <a:ea typeface="Sora Medium" pitchFamily="34" charset="-122"/>
                <a:cs typeface="Sora Medium" pitchFamily="34" charset="-120"/>
              </a:rPr>
              <a:t>For Loops and Nested Loops</a:t>
            </a:r>
            <a:endParaRPr lang="en-US" sz="3950" dirty="0"/>
          </a:p>
        </p:txBody>
      </p:sp>
      <p:pic>
        <p:nvPicPr>
          <p:cNvPr id="4" name="Image 1" descr="preencoded.png"/>
          <p:cNvPicPr>
            <a:picLocks noChangeAspect="1"/>
          </p:cNvPicPr>
          <p:nvPr/>
        </p:nvPicPr>
        <p:blipFill>
          <a:blip r:embed="rId4"/>
          <a:stretch>
            <a:fillRect/>
          </a:stretch>
        </p:blipFill>
        <p:spPr>
          <a:xfrm>
            <a:off x="709255" y="1632347"/>
            <a:ext cx="1013222" cy="1816179"/>
          </a:xfrm>
          <a:prstGeom prst="rect">
            <a:avLst/>
          </a:prstGeom>
        </p:spPr>
      </p:pic>
      <p:sp>
        <p:nvSpPr>
          <p:cNvPr id="5" name="Text 1"/>
          <p:cNvSpPr/>
          <p:nvPr/>
        </p:nvSpPr>
        <p:spPr>
          <a:xfrm>
            <a:off x="2026444" y="1834991"/>
            <a:ext cx="2533055" cy="316706"/>
          </a:xfrm>
          <a:prstGeom prst="rect">
            <a:avLst/>
          </a:prstGeom>
          <a:noFill/>
          <a:ln/>
        </p:spPr>
        <p:txBody>
          <a:bodyPr wrap="none" lIns="0" tIns="0" rIns="0" bIns="0" rtlCol="0" anchor="t"/>
          <a:lstStyle/>
          <a:p>
            <a:pPr marL="0" indent="0" algn="l">
              <a:lnSpc>
                <a:spcPts val="2450"/>
              </a:lnSpc>
              <a:buNone/>
            </a:pPr>
            <a:r>
              <a:rPr lang="en-US" sz="1950" dirty="0">
                <a:solidFill>
                  <a:srgbClr val="E0D6DE"/>
                </a:solidFill>
                <a:latin typeface="Sora Medium" pitchFamily="34" charset="0"/>
                <a:ea typeface="Sora Medium" pitchFamily="34" charset="-122"/>
                <a:cs typeface="Sora Medium" pitchFamily="34" charset="-120"/>
              </a:rPr>
              <a:t>What is a For Loop?</a:t>
            </a:r>
            <a:endParaRPr lang="en-US" sz="1950" dirty="0"/>
          </a:p>
        </p:txBody>
      </p:sp>
      <p:sp>
        <p:nvSpPr>
          <p:cNvPr id="6" name="Text 2"/>
          <p:cNvSpPr/>
          <p:nvPr/>
        </p:nvSpPr>
        <p:spPr>
          <a:xfrm>
            <a:off x="2026444" y="2273260"/>
            <a:ext cx="6408301" cy="972622"/>
          </a:xfrm>
          <a:prstGeom prst="rect">
            <a:avLst/>
          </a:prstGeom>
          <a:noFill/>
          <a:ln/>
        </p:spPr>
        <p:txBody>
          <a:bodyPr wrap="square" lIns="0" tIns="0" rIns="0" bIns="0" rtlCol="0" anchor="t"/>
          <a:lstStyle/>
          <a:p>
            <a:pPr marL="0" indent="0" algn="l">
              <a:lnSpc>
                <a:spcPts val="2550"/>
              </a:lnSpc>
              <a:buNone/>
            </a:pPr>
            <a:r>
              <a:rPr lang="en-US" sz="1550" dirty="0">
                <a:solidFill>
                  <a:srgbClr val="E0D6DE"/>
                </a:solidFill>
                <a:latin typeface="Noto Sans TC" pitchFamily="34" charset="0"/>
                <a:ea typeface="Noto Sans TC" pitchFamily="34" charset="-122"/>
                <a:cs typeface="Noto Sans TC" pitchFamily="34" charset="-120"/>
              </a:rPr>
              <a:t>The </a:t>
            </a:r>
            <a:r>
              <a:rPr lang="en-US" sz="1550" b="1" dirty="0">
                <a:solidFill>
                  <a:srgbClr val="E0D6DE"/>
                </a:solidFill>
                <a:latin typeface="Noto Sans TC" pitchFamily="34" charset="0"/>
                <a:ea typeface="Noto Sans TC" pitchFamily="34" charset="-122"/>
                <a:cs typeface="Noto Sans TC" pitchFamily="34" charset="-120"/>
              </a:rPr>
              <a:t>for</a:t>
            </a:r>
            <a:r>
              <a:rPr lang="en-US" sz="1550" dirty="0">
                <a:solidFill>
                  <a:srgbClr val="E0D6DE"/>
                </a:solidFill>
                <a:latin typeface="Noto Sans TC" pitchFamily="34" charset="0"/>
                <a:ea typeface="Noto Sans TC" pitchFamily="34" charset="-122"/>
                <a:cs typeface="Noto Sans TC" pitchFamily="34" charset="-120"/>
              </a:rPr>
              <a:t> loop in Python iterates over a sequence or range of numbers. It is commonly used for counting, processing lists, or repeating actions a fixed number of times.</a:t>
            </a:r>
            <a:endParaRPr lang="en-US" sz="1550" dirty="0"/>
          </a:p>
        </p:txBody>
      </p:sp>
      <p:pic>
        <p:nvPicPr>
          <p:cNvPr id="7" name="Image 2" descr="preencoded.png"/>
          <p:cNvPicPr>
            <a:picLocks noChangeAspect="1"/>
          </p:cNvPicPr>
          <p:nvPr/>
        </p:nvPicPr>
        <p:blipFill>
          <a:blip r:embed="rId5"/>
          <a:stretch>
            <a:fillRect/>
          </a:stretch>
        </p:blipFill>
        <p:spPr>
          <a:xfrm>
            <a:off x="709255" y="3448526"/>
            <a:ext cx="1013222" cy="1491972"/>
          </a:xfrm>
          <a:prstGeom prst="rect">
            <a:avLst/>
          </a:prstGeom>
        </p:spPr>
      </p:pic>
      <p:sp>
        <p:nvSpPr>
          <p:cNvPr id="8" name="Text 3"/>
          <p:cNvSpPr/>
          <p:nvPr/>
        </p:nvSpPr>
        <p:spPr>
          <a:xfrm>
            <a:off x="2026444" y="3651171"/>
            <a:ext cx="3127177" cy="316706"/>
          </a:xfrm>
          <a:prstGeom prst="rect">
            <a:avLst/>
          </a:prstGeom>
          <a:noFill/>
          <a:ln/>
        </p:spPr>
        <p:txBody>
          <a:bodyPr wrap="none" lIns="0" tIns="0" rIns="0" bIns="0" rtlCol="0" anchor="t"/>
          <a:lstStyle/>
          <a:p>
            <a:pPr marL="0" indent="0" algn="l">
              <a:lnSpc>
                <a:spcPts val="2450"/>
              </a:lnSpc>
              <a:buNone/>
            </a:pPr>
            <a:r>
              <a:rPr lang="en-US" sz="1950" dirty="0">
                <a:solidFill>
                  <a:srgbClr val="E0D6DE"/>
                </a:solidFill>
                <a:latin typeface="Sora Medium" pitchFamily="34" charset="0"/>
                <a:ea typeface="Sora Medium" pitchFamily="34" charset="-122"/>
                <a:cs typeface="Sora Medium" pitchFamily="34" charset="-120"/>
              </a:rPr>
              <a:t>Nested Loops Explained</a:t>
            </a:r>
            <a:endParaRPr lang="en-US" sz="1950" dirty="0"/>
          </a:p>
        </p:txBody>
      </p:sp>
      <p:sp>
        <p:nvSpPr>
          <p:cNvPr id="9" name="Text 4"/>
          <p:cNvSpPr/>
          <p:nvPr/>
        </p:nvSpPr>
        <p:spPr>
          <a:xfrm>
            <a:off x="2026444" y="4089440"/>
            <a:ext cx="6408301" cy="648414"/>
          </a:xfrm>
          <a:prstGeom prst="rect">
            <a:avLst/>
          </a:prstGeom>
          <a:noFill/>
          <a:ln/>
        </p:spPr>
        <p:txBody>
          <a:bodyPr wrap="square" lIns="0" tIns="0" rIns="0" bIns="0" rtlCol="0" anchor="t"/>
          <a:lstStyle/>
          <a:p>
            <a:pPr marL="0" indent="0" algn="l">
              <a:lnSpc>
                <a:spcPts val="2550"/>
              </a:lnSpc>
              <a:buNone/>
            </a:pPr>
            <a:r>
              <a:rPr lang="en-US" sz="1550" dirty="0">
                <a:solidFill>
                  <a:srgbClr val="E0D6DE"/>
                </a:solidFill>
                <a:latin typeface="Noto Sans TC" pitchFamily="34" charset="0"/>
                <a:ea typeface="Noto Sans TC" pitchFamily="34" charset="-122"/>
                <a:cs typeface="Noto Sans TC" pitchFamily="34" charset="-120"/>
              </a:rPr>
              <a:t>Nested loops allow looping inside another loop, useful for multi-dimensional data or patterns.</a:t>
            </a:r>
            <a:endParaRPr lang="en-US" sz="1550" dirty="0"/>
          </a:p>
        </p:txBody>
      </p:sp>
      <p:pic>
        <p:nvPicPr>
          <p:cNvPr id="10" name="Image 3" descr="preencoded.png"/>
          <p:cNvPicPr>
            <a:picLocks noChangeAspect="1"/>
          </p:cNvPicPr>
          <p:nvPr/>
        </p:nvPicPr>
        <p:blipFill>
          <a:blip r:embed="rId6"/>
          <a:stretch>
            <a:fillRect/>
          </a:stretch>
        </p:blipFill>
        <p:spPr>
          <a:xfrm>
            <a:off x="709255" y="4940498"/>
            <a:ext cx="1013222" cy="1377910"/>
          </a:xfrm>
          <a:prstGeom prst="rect">
            <a:avLst/>
          </a:prstGeom>
        </p:spPr>
      </p:pic>
      <p:sp>
        <p:nvSpPr>
          <p:cNvPr id="11" name="Text 5"/>
          <p:cNvSpPr/>
          <p:nvPr/>
        </p:nvSpPr>
        <p:spPr>
          <a:xfrm>
            <a:off x="2026444" y="5143143"/>
            <a:ext cx="6408301" cy="972622"/>
          </a:xfrm>
          <a:prstGeom prst="rect">
            <a:avLst/>
          </a:prstGeom>
          <a:noFill/>
          <a:ln/>
        </p:spPr>
        <p:txBody>
          <a:bodyPr wrap="square" lIns="0" tIns="0" rIns="0" bIns="0" rtlCol="0" anchor="t"/>
          <a:lstStyle/>
          <a:p>
            <a:pPr marL="0" indent="0" algn="l">
              <a:lnSpc>
                <a:spcPts val="2550"/>
              </a:lnSpc>
              <a:buNone/>
            </a:pPr>
            <a:r>
              <a:rPr lang="en-US" sz="1550" dirty="0">
                <a:solidFill>
                  <a:srgbClr val="E0D6DE"/>
                </a:solidFill>
                <a:latin typeface="Noto Sans TC" pitchFamily="34" charset="0"/>
                <a:ea typeface="Noto Sans TC" pitchFamily="34" charset="-122"/>
                <a:cs typeface="Noto Sans TC" pitchFamily="34" charset="-120"/>
              </a:rPr>
              <a:t>Example: Iterating over a range of numbers to calculate population changes or print patterns. Nested loops can generate complex outputs like multiplication tables or graphical patterns.</a:t>
            </a:r>
            <a:endParaRPr lang="en-US" sz="1550" dirty="0"/>
          </a:p>
        </p:txBody>
      </p:sp>
      <p:pic>
        <p:nvPicPr>
          <p:cNvPr id="12" name="Image 4" descr="preencoded.png"/>
          <p:cNvPicPr>
            <a:picLocks noChangeAspect="1"/>
          </p:cNvPicPr>
          <p:nvPr/>
        </p:nvPicPr>
        <p:blipFill>
          <a:blip r:embed="rId7"/>
          <a:stretch>
            <a:fillRect/>
          </a:stretch>
        </p:blipFill>
        <p:spPr>
          <a:xfrm>
            <a:off x="709255" y="6318409"/>
            <a:ext cx="1013222" cy="1215866"/>
          </a:xfrm>
          <a:prstGeom prst="rect">
            <a:avLst/>
          </a:prstGeom>
        </p:spPr>
      </p:pic>
      <p:sp>
        <p:nvSpPr>
          <p:cNvPr id="13" name="Text 6"/>
          <p:cNvSpPr/>
          <p:nvPr/>
        </p:nvSpPr>
        <p:spPr>
          <a:xfrm>
            <a:off x="2026444" y="6521053"/>
            <a:ext cx="6408301" cy="648414"/>
          </a:xfrm>
          <a:prstGeom prst="rect">
            <a:avLst/>
          </a:prstGeom>
          <a:noFill/>
          <a:ln/>
        </p:spPr>
        <p:txBody>
          <a:bodyPr wrap="square" lIns="0" tIns="0" rIns="0" bIns="0" rtlCol="0" anchor="t"/>
          <a:lstStyle/>
          <a:p>
            <a:pPr marL="0" indent="0" algn="l">
              <a:lnSpc>
                <a:spcPts val="2550"/>
              </a:lnSpc>
              <a:buNone/>
            </a:pPr>
            <a:r>
              <a:rPr lang="en-US" sz="1550" dirty="0">
                <a:solidFill>
                  <a:srgbClr val="E0D6DE"/>
                </a:solidFill>
                <a:latin typeface="Noto Sans TC" pitchFamily="34" charset="0"/>
                <a:ea typeface="Noto Sans TC" pitchFamily="34" charset="-122"/>
                <a:cs typeface="Noto Sans TC" pitchFamily="34" charset="-120"/>
              </a:rPr>
              <a:t>Loops are essential for automating repetitive tasks and managing data collections efficiently.</a:t>
            </a:r>
            <a:endParaRPr lang="en-US" sz="1550" dirty="0"/>
          </a:p>
        </p:txBody>
      </p:sp>
      <p:pic>
        <p:nvPicPr>
          <p:cNvPr id="14" name="Picture 13">
            <a:extLst>
              <a:ext uri="{FF2B5EF4-FFF2-40B4-BE49-F238E27FC236}">
                <a16:creationId xmlns:a16="http://schemas.microsoft.com/office/drawing/2014/main" id="{6BF9907C-7019-A31A-D583-6F4C1925F47D}"/>
              </a:ext>
            </a:extLst>
          </p:cNvPr>
          <p:cNvPicPr>
            <a:picLocks noChangeAspect="1"/>
          </p:cNvPicPr>
          <p:nvPr/>
        </p:nvPicPr>
        <p:blipFill>
          <a:blip r:embed="rId8"/>
          <a:stretch>
            <a:fillRect/>
          </a:stretch>
        </p:blipFill>
        <p:spPr>
          <a:xfrm>
            <a:off x="12779359" y="6839322"/>
            <a:ext cx="1707028" cy="1341236"/>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alpha val="80000"/>
            </a:srgbClr>
          </a:solidFill>
          <a:ln/>
        </p:spPr>
        <p:txBody>
          <a:bodyPr/>
          <a:lstStyle/>
          <a:p>
            <a:endParaRPr lang="en-US"/>
          </a:p>
        </p:txBody>
      </p:sp>
      <p:sp>
        <p:nvSpPr>
          <p:cNvPr id="4" name="Text 1"/>
          <p:cNvSpPr/>
          <p:nvPr/>
        </p:nvSpPr>
        <p:spPr>
          <a:xfrm>
            <a:off x="821412" y="832485"/>
            <a:ext cx="12987576" cy="1466850"/>
          </a:xfrm>
          <a:prstGeom prst="rect">
            <a:avLst/>
          </a:prstGeom>
          <a:noFill/>
          <a:ln/>
        </p:spPr>
        <p:txBody>
          <a:bodyPr wrap="square" lIns="0" tIns="0" rIns="0" bIns="0" rtlCol="0" anchor="t"/>
          <a:lstStyle/>
          <a:p>
            <a:pPr marL="0" indent="0" algn="l">
              <a:lnSpc>
                <a:spcPts val="5750"/>
              </a:lnSpc>
              <a:buNone/>
            </a:pPr>
            <a:r>
              <a:rPr lang="en-US" sz="4600" dirty="0">
                <a:solidFill>
                  <a:srgbClr val="97B8FF"/>
                </a:solidFill>
                <a:latin typeface="Sora Medium" pitchFamily="34" charset="0"/>
                <a:ea typeface="Sora Medium" pitchFamily="34" charset="-122"/>
                <a:cs typeface="Sora Medium" pitchFamily="34" charset="-120"/>
              </a:rPr>
              <a:t>Control Statements: Break, Continue, and String Operations</a:t>
            </a:r>
            <a:endParaRPr lang="en-US" sz="4600" dirty="0"/>
          </a:p>
        </p:txBody>
      </p:sp>
      <p:sp>
        <p:nvSpPr>
          <p:cNvPr id="5" name="Text 2"/>
          <p:cNvSpPr/>
          <p:nvPr/>
        </p:nvSpPr>
        <p:spPr>
          <a:xfrm>
            <a:off x="1639133" y="3644265"/>
            <a:ext cx="2933938" cy="366713"/>
          </a:xfrm>
          <a:prstGeom prst="rect">
            <a:avLst/>
          </a:prstGeom>
          <a:noFill/>
          <a:ln/>
        </p:spPr>
        <p:txBody>
          <a:bodyPr wrap="none" lIns="0" tIns="0" rIns="0" bIns="0" rtlCol="0" anchor="t"/>
          <a:lstStyle/>
          <a:p>
            <a:pPr marL="0" indent="0" algn="r">
              <a:lnSpc>
                <a:spcPts val="2850"/>
              </a:lnSpc>
              <a:buNone/>
            </a:pPr>
            <a:r>
              <a:rPr lang="en-US" sz="2300" dirty="0">
                <a:solidFill>
                  <a:srgbClr val="E0D6DE"/>
                </a:solidFill>
                <a:latin typeface="Sora Medium" pitchFamily="34" charset="0"/>
                <a:ea typeface="Sora Medium" pitchFamily="34" charset="-122"/>
                <a:cs typeface="Sora Medium" pitchFamily="34" charset="-120"/>
              </a:rPr>
              <a:t>Loop Control</a:t>
            </a:r>
            <a:endParaRPr lang="en-US" sz="2300" dirty="0"/>
          </a:p>
        </p:txBody>
      </p:sp>
      <p:sp>
        <p:nvSpPr>
          <p:cNvPr id="6" name="Text 3"/>
          <p:cNvSpPr/>
          <p:nvPr/>
        </p:nvSpPr>
        <p:spPr>
          <a:xfrm>
            <a:off x="821412" y="4151709"/>
            <a:ext cx="3751659" cy="2252424"/>
          </a:xfrm>
          <a:prstGeom prst="rect">
            <a:avLst/>
          </a:prstGeom>
          <a:noFill/>
          <a:ln/>
        </p:spPr>
        <p:txBody>
          <a:bodyPr wrap="square" lIns="0" tIns="0" rIns="0" bIns="0" rtlCol="0" anchor="t"/>
          <a:lstStyle/>
          <a:p>
            <a:pPr marL="0" indent="0" algn="r">
              <a:lnSpc>
                <a:spcPts val="2950"/>
              </a:lnSpc>
              <a:buNone/>
            </a:pPr>
            <a:r>
              <a:rPr lang="en-US" sz="1800" dirty="0">
                <a:solidFill>
                  <a:srgbClr val="E0D6DE"/>
                </a:solidFill>
                <a:latin typeface="Noto Sans TC" pitchFamily="34" charset="0"/>
                <a:ea typeface="Noto Sans TC" pitchFamily="34" charset="-122"/>
                <a:cs typeface="Noto Sans TC" pitchFamily="34" charset="-120"/>
              </a:rPr>
              <a:t>Python provides control statements like </a:t>
            </a:r>
            <a:r>
              <a:rPr lang="en-US" sz="1800" b="1" dirty="0">
                <a:solidFill>
                  <a:srgbClr val="E0D6DE"/>
                </a:solidFill>
                <a:latin typeface="Noto Sans TC" pitchFamily="34" charset="0"/>
                <a:ea typeface="Noto Sans TC" pitchFamily="34" charset="-122"/>
                <a:cs typeface="Noto Sans TC" pitchFamily="34" charset="-120"/>
              </a:rPr>
              <a:t>break</a:t>
            </a:r>
            <a:r>
              <a:rPr lang="en-US" sz="1800" dirty="0">
                <a:solidFill>
                  <a:srgbClr val="E0D6DE"/>
                </a:solidFill>
                <a:latin typeface="Noto Sans TC" pitchFamily="34" charset="0"/>
                <a:ea typeface="Noto Sans TC" pitchFamily="34" charset="-122"/>
                <a:cs typeface="Noto Sans TC" pitchFamily="34" charset="-120"/>
              </a:rPr>
              <a:t> to exit loops prematurely and </a:t>
            </a:r>
            <a:r>
              <a:rPr lang="en-US" sz="1800" b="1" dirty="0">
                <a:solidFill>
                  <a:srgbClr val="E0D6DE"/>
                </a:solidFill>
                <a:latin typeface="Noto Sans TC" pitchFamily="34" charset="0"/>
                <a:ea typeface="Noto Sans TC" pitchFamily="34" charset="-122"/>
                <a:cs typeface="Noto Sans TC" pitchFamily="34" charset="-120"/>
              </a:rPr>
              <a:t>continue</a:t>
            </a:r>
            <a:r>
              <a:rPr lang="en-US" sz="1800" dirty="0">
                <a:solidFill>
                  <a:srgbClr val="E0D6DE"/>
                </a:solidFill>
                <a:latin typeface="Noto Sans TC" pitchFamily="34" charset="0"/>
                <a:ea typeface="Noto Sans TC" pitchFamily="34" charset="-122"/>
                <a:cs typeface="Noto Sans TC" pitchFamily="34" charset="-120"/>
              </a:rPr>
              <a:t> to skip the current iteration. These are useful for managing loop flow based on conditions.</a:t>
            </a:r>
            <a:endParaRPr lang="en-US" sz="1800" dirty="0"/>
          </a:p>
        </p:txBody>
      </p:sp>
      <p:pic>
        <p:nvPicPr>
          <p:cNvPr id="7" name="Image 1" descr="preencoded.png"/>
          <p:cNvPicPr>
            <a:picLocks noChangeAspect="1"/>
          </p:cNvPicPr>
          <p:nvPr/>
        </p:nvPicPr>
        <p:blipFill>
          <a:blip r:embed="rId4"/>
          <a:stretch>
            <a:fillRect/>
          </a:stretch>
        </p:blipFill>
        <p:spPr>
          <a:xfrm>
            <a:off x="5042416" y="2751415"/>
            <a:ext cx="4545568" cy="4545568"/>
          </a:xfrm>
          <a:prstGeom prst="rect">
            <a:avLst/>
          </a:prstGeom>
        </p:spPr>
      </p:pic>
      <p:sp>
        <p:nvSpPr>
          <p:cNvPr id="8" name="Text 4"/>
          <p:cNvSpPr/>
          <p:nvPr/>
        </p:nvSpPr>
        <p:spPr>
          <a:xfrm>
            <a:off x="5548551" y="4804648"/>
            <a:ext cx="351115" cy="438983"/>
          </a:xfrm>
          <a:prstGeom prst="rect">
            <a:avLst/>
          </a:prstGeom>
          <a:noFill/>
          <a:ln/>
        </p:spPr>
        <p:txBody>
          <a:bodyPr wrap="none" lIns="0" tIns="0" rIns="0" bIns="0" rtlCol="0" anchor="t"/>
          <a:lstStyle/>
          <a:p>
            <a:pPr marL="0" indent="0" algn="l">
              <a:lnSpc>
                <a:spcPts val="4400"/>
              </a:lnSpc>
              <a:buNone/>
            </a:pPr>
            <a:r>
              <a:rPr lang="en-US" sz="2750" dirty="0">
                <a:solidFill>
                  <a:srgbClr val="E0D6DE"/>
                </a:solidFill>
                <a:latin typeface="Sora Medium" pitchFamily="34" charset="0"/>
                <a:ea typeface="Sora Medium" pitchFamily="34" charset="-122"/>
                <a:cs typeface="Sora Medium" pitchFamily="34" charset="-120"/>
              </a:rPr>
              <a:t>1</a:t>
            </a:r>
            <a:endParaRPr lang="en-US" sz="2750" dirty="0"/>
          </a:p>
        </p:txBody>
      </p:sp>
      <p:sp>
        <p:nvSpPr>
          <p:cNvPr id="9" name="Text 5"/>
          <p:cNvSpPr/>
          <p:nvPr/>
        </p:nvSpPr>
        <p:spPr>
          <a:xfrm>
            <a:off x="9940052" y="2651403"/>
            <a:ext cx="2974538" cy="366713"/>
          </a:xfrm>
          <a:prstGeom prst="rect">
            <a:avLst/>
          </a:prstGeom>
          <a:noFill/>
          <a:ln/>
        </p:spPr>
        <p:txBody>
          <a:bodyPr wrap="none" lIns="0" tIns="0" rIns="0" bIns="0" rtlCol="0" anchor="t"/>
          <a:lstStyle/>
          <a:p>
            <a:pPr marL="0" indent="0" algn="l">
              <a:lnSpc>
                <a:spcPts val="2850"/>
              </a:lnSpc>
              <a:buNone/>
            </a:pPr>
            <a:r>
              <a:rPr lang="en-US" sz="2300" dirty="0">
                <a:solidFill>
                  <a:srgbClr val="E0D6DE"/>
                </a:solidFill>
                <a:latin typeface="Sora Medium" pitchFamily="34" charset="0"/>
                <a:ea typeface="Sora Medium" pitchFamily="34" charset="-122"/>
                <a:cs typeface="Sora Medium" pitchFamily="34" charset="-120"/>
              </a:rPr>
              <a:t>String Manipulation</a:t>
            </a:r>
            <a:endParaRPr lang="en-US" sz="2300" dirty="0"/>
          </a:p>
        </p:txBody>
      </p:sp>
      <p:sp>
        <p:nvSpPr>
          <p:cNvPr id="10" name="Text 6"/>
          <p:cNvSpPr/>
          <p:nvPr/>
        </p:nvSpPr>
        <p:spPr>
          <a:xfrm>
            <a:off x="9940052" y="3158847"/>
            <a:ext cx="3868936" cy="2252424"/>
          </a:xfrm>
          <a:prstGeom prst="rect">
            <a:avLst/>
          </a:prstGeom>
          <a:noFill/>
          <a:ln/>
        </p:spPr>
        <p:txBody>
          <a:bodyPr wrap="square" lIns="0" tIns="0" rIns="0" bIns="0" rtlCol="0" anchor="t"/>
          <a:lstStyle/>
          <a:p>
            <a:pPr marL="0" indent="0" algn="l">
              <a:lnSpc>
                <a:spcPts val="2950"/>
              </a:lnSpc>
              <a:buNone/>
            </a:pPr>
            <a:r>
              <a:rPr lang="en-US" sz="1800" dirty="0">
                <a:solidFill>
                  <a:srgbClr val="E0D6DE"/>
                </a:solidFill>
                <a:latin typeface="Noto Sans TC" pitchFamily="34" charset="0"/>
                <a:ea typeface="Noto Sans TC" pitchFamily="34" charset="-122"/>
                <a:cs typeface="Noto Sans TC" pitchFamily="34" charset="-120"/>
              </a:rPr>
              <a:t>String operations include indexing, slicing, searching, and replacing substrings. For example, reversing a string or finding substrings can be done with built-in methods like </a:t>
            </a:r>
            <a:r>
              <a:rPr lang="en-US" sz="1800" b="1" dirty="0">
                <a:solidFill>
                  <a:srgbClr val="E0D6DE"/>
                </a:solidFill>
                <a:latin typeface="Noto Sans TC" pitchFamily="34" charset="0"/>
                <a:ea typeface="Noto Sans TC" pitchFamily="34" charset="-122"/>
                <a:cs typeface="Noto Sans TC" pitchFamily="34" charset="-120"/>
              </a:rPr>
              <a:t>find()</a:t>
            </a:r>
            <a:r>
              <a:rPr lang="en-US" sz="1800" dirty="0">
                <a:solidFill>
                  <a:srgbClr val="E0D6DE"/>
                </a:solidFill>
                <a:latin typeface="Noto Sans TC" pitchFamily="34" charset="0"/>
                <a:ea typeface="Noto Sans TC" pitchFamily="34" charset="-122"/>
                <a:cs typeface="Noto Sans TC" pitchFamily="34" charset="-120"/>
              </a:rPr>
              <a:t>, </a:t>
            </a:r>
            <a:r>
              <a:rPr lang="en-US" sz="1800" b="1" dirty="0">
                <a:solidFill>
                  <a:srgbClr val="E0D6DE"/>
                </a:solidFill>
                <a:latin typeface="Noto Sans TC" pitchFamily="34" charset="0"/>
                <a:ea typeface="Noto Sans TC" pitchFamily="34" charset="-122"/>
                <a:cs typeface="Noto Sans TC" pitchFamily="34" charset="-120"/>
              </a:rPr>
              <a:t>isdigit()</a:t>
            </a:r>
            <a:r>
              <a:rPr lang="en-US" sz="1800" dirty="0">
                <a:solidFill>
                  <a:srgbClr val="E0D6DE"/>
                </a:solidFill>
                <a:latin typeface="Noto Sans TC" pitchFamily="34" charset="0"/>
                <a:ea typeface="Noto Sans TC" pitchFamily="34" charset="-122"/>
                <a:cs typeface="Noto Sans TC" pitchFamily="34" charset="-120"/>
              </a:rPr>
              <a:t>, and </a:t>
            </a:r>
            <a:r>
              <a:rPr lang="en-US" sz="1800" b="1" dirty="0">
                <a:solidFill>
                  <a:srgbClr val="E0D6DE"/>
                </a:solidFill>
                <a:latin typeface="Noto Sans TC" pitchFamily="34" charset="0"/>
                <a:ea typeface="Noto Sans TC" pitchFamily="34" charset="-122"/>
                <a:cs typeface="Noto Sans TC" pitchFamily="34" charset="-120"/>
              </a:rPr>
              <a:t>replace()</a:t>
            </a:r>
            <a:r>
              <a:rPr lang="en-US" sz="1800" dirty="0">
                <a:solidFill>
                  <a:srgbClr val="E0D6DE"/>
                </a:solidFill>
                <a:latin typeface="Noto Sans TC" pitchFamily="34" charset="0"/>
                <a:ea typeface="Noto Sans TC" pitchFamily="34" charset="-122"/>
                <a:cs typeface="Noto Sans TC" pitchFamily="34" charset="-120"/>
              </a:rPr>
              <a:t>.</a:t>
            </a:r>
            <a:endParaRPr lang="en-US" sz="1800" dirty="0"/>
          </a:p>
        </p:txBody>
      </p:sp>
      <p:pic>
        <p:nvPicPr>
          <p:cNvPr id="11" name="Image 2" descr="preencoded.png"/>
          <p:cNvPicPr>
            <a:picLocks noChangeAspect="1"/>
          </p:cNvPicPr>
          <p:nvPr/>
        </p:nvPicPr>
        <p:blipFill>
          <a:blip r:embed="rId5"/>
          <a:stretch>
            <a:fillRect/>
          </a:stretch>
        </p:blipFill>
        <p:spPr>
          <a:xfrm>
            <a:off x="5042416" y="2751415"/>
            <a:ext cx="4545568" cy="4545568"/>
          </a:xfrm>
          <a:prstGeom prst="rect">
            <a:avLst/>
          </a:prstGeom>
        </p:spPr>
      </p:pic>
      <p:sp>
        <p:nvSpPr>
          <p:cNvPr id="12" name="Text 7"/>
          <p:cNvSpPr/>
          <p:nvPr/>
        </p:nvSpPr>
        <p:spPr>
          <a:xfrm>
            <a:off x="7935039" y="3426738"/>
            <a:ext cx="351115" cy="438983"/>
          </a:xfrm>
          <a:prstGeom prst="rect">
            <a:avLst/>
          </a:prstGeom>
          <a:noFill/>
          <a:ln/>
        </p:spPr>
        <p:txBody>
          <a:bodyPr wrap="none" lIns="0" tIns="0" rIns="0" bIns="0" rtlCol="0" anchor="t"/>
          <a:lstStyle/>
          <a:p>
            <a:pPr marL="0" indent="0" algn="l">
              <a:lnSpc>
                <a:spcPts val="4400"/>
              </a:lnSpc>
              <a:buNone/>
            </a:pPr>
            <a:r>
              <a:rPr lang="en-US" sz="2750" dirty="0">
                <a:solidFill>
                  <a:srgbClr val="E0D6DE"/>
                </a:solidFill>
                <a:latin typeface="Sora Medium" pitchFamily="34" charset="0"/>
                <a:ea typeface="Sora Medium" pitchFamily="34" charset="-122"/>
                <a:cs typeface="Sora Medium" pitchFamily="34" charset="-120"/>
              </a:rPr>
              <a:t>2</a:t>
            </a:r>
            <a:endParaRPr lang="en-US" sz="2750" dirty="0"/>
          </a:p>
        </p:txBody>
      </p:sp>
      <p:sp>
        <p:nvSpPr>
          <p:cNvPr id="13" name="Text 8"/>
          <p:cNvSpPr/>
          <p:nvPr/>
        </p:nvSpPr>
        <p:spPr>
          <a:xfrm>
            <a:off x="9940052" y="5763339"/>
            <a:ext cx="2933938" cy="366713"/>
          </a:xfrm>
          <a:prstGeom prst="rect">
            <a:avLst/>
          </a:prstGeom>
          <a:noFill/>
          <a:ln/>
        </p:spPr>
        <p:txBody>
          <a:bodyPr wrap="none" lIns="0" tIns="0" rIns="0" bIns="0" rtlCol="0" anchor="t"/>
          <a:lstStyle/>
          <a:p>
            <a:pPr marL="0" indent="0" algn="l">
              <a:lnSpc>
                <a:spcPts val="2850"/>
              </a:lnSpc>
              <a:buNone/>
            </a:pPr>
            <a:r>
              <a:rPr lang="en-US" sz="2300" dirty="0">
                <a:solidFill>
                  <a:srgbClr val="E0D6DE"/>
                </a:solidFill>
                <a:latin typeface="Sora Medium" pitchFamily="34" charset="0"/>
                <a:ea typeface="Sora Medium" pitchFamily="34" charset="-122"/>
                <a:cs typeface="Sora Medium" pitchFamily="34" charset="-120"/>
              </a:rPr>
              <a:t>Effectiveness</a:t>
            </a:r>
            <a:endParaRPr lang="en-US" sz="2300" dirty="0"/>
          </a:p>
        </p:txBody>
      </p:sp>
      <p:sp>
        <p:nvSpPr>
          <p:cNvPr id="14" name="Text 9"/>
          <p:cNvSpPr/>
          <p:nvPr/>
        </p:nvSpPr>
        <p:spPr>
          <a:xfrm>
            <a:off x="9940052" y="6270784"/>
            <a:ext cx="3868936" cy="1126212"/>
          </a:xfrm>
          <a:prstGeom prst="rect">
            <a:avLst/>
          </a:prstGeom>
          <a:noFill/>
          <a:ln/>
        </p:spPr>
        <p:txBody>
          <a:bodyPr wrap="square" lIns="0" tIns="0" rIns="0" bIns="0" rtlCol="0" anchor="t"/>
          <a:lstStyle/>
          <a:p>
            <a:pPr marL="0" indent="0" algn="l">
              <a:lnSpc>
                <a:spcPts val="2950"/>
              </a:lnSpc>
              <a:buNone/>
            </a:pPr>
            <a:r>
              <a:rPr lang="en-US" sz="1800" dirty="0">
                <a:solidFill>
                  <a:srgbClr val="E0D6DE"/>
                </a:solidFill>
                <a:latin typeface="Noto Sans TC" pitchFamily="34" charset="0"/>
                <a:ea typeface="Noto Sans TC" pitchFamily="34" charset="-122"/>
                <a:cs typeface="Noto Sans TC" pitchFamily="34" charset="-120"/>
              </a:rPr>
              <a:t>These tools help manipulate data and control program logic effectively.</a:t>
            </a:r>
            <a:endParaRPr lang="en-US" sz="1800" dirty="0"/>
          </a:p>
        </p:txBody>
      </p:sp>
      <p:pic>
        <p:nvPicPr>
          <p:cNvPr id="15" name="Image 3" descr="preencoded.png"/>
          <p:cNvPicPr>
            <a:picLocks noChangeAspect="1"/>
          </p:cNvPicPr>
          <p:nvPr/>
        </p:nvPicPr>
        <p:blipFill>
          <a:blip r:embed="rId6"/>
          <a:stretch>
            <a:fillRect/>
          </a:stretch>
        </p:blipFill>
        <p:spPr>
          <a:xfrm>
            <a:off x="5042416" y="2751415"/>
            <a:ext cx="4545568" cy="4545568"/>
          </a:xfrm>
          <a:prstGeom prst="rect">
            <a:avLst/>
          </a:prstGeom>
        </p:spPr>
      </p:pic>
      <p:sp>
        <p:nvSpPr>
          <p:cNvPr id="16" name="Text 10"/>
          <p:cNvSpPr/>
          <p:nvPr/>
        </p:nvSpPr>
        <p:spPr>
          <a:xfrm>
            <a:off x="7935039" y="6182439"/>
            <a:ext cx="351115" cy="438983"/>
          </a:xfrm>
          <a:prstGeom prst="rect">
            <a:avLst/>
          </a:prstGeom>
          <a:noFill/>
          <a:ln/>
        </p:spPr>
        <p:txBody>
          <a:bodyPr wrap="none" lIns="0" tIns="0" rIns="0" bIns="0" rtlCol="0" anchor="t"/>
          <a:lstStyle/>
          <a:p>
            <a:pPr marL="0" indent="0" algn="l">
              <a:lnSpc>
                <a:spcPts val="4400"/>
              </a:lnSpc>
              <a:buNone/>
            </a:pPr>
            <a:r>
              <a:rPr lang="en-US" sz="2750" dirty="0">
                <a:solidFill>
                  <a:srgbClr val="E0D6DE"/>
                </a:solidFill>
                <a:latin typeface="Sora Medium" pitchFamily="34" charset="0"/>
                <a:ea typeface="Sora Medium" pitchFamily="34" charset="-122"/>
                <a:cs typeface="Sora Medium" pitchFamily="34" charset="-120"/>
              </a:rPr>
              <a:t>3</a:t>
            </a:r>
            <a:endParaRPr lang="en-US" sz="2750" dirty="0"/>
          </a:p>
        </p:txBody>
      </p:sp>
      <p:pic>
        <p:nvPicPr>
          <p:cNvPr id="17" name="Picture 16">
            <a:extLst>
              <a:ext uri="{FF2B5EF4-FFF2-40B4-BE49-F238E27FC236}">
                <a16:creationId xmlns:a16="http://schemas.microsoft.com/office/drawing/2014/main" id="{F0A6F699-21F8-8B77-8F18-DE668CAFF824}"/>
              </a:ext>
            </a:extLst>
          </p:cNvPr>
          <p:cNvPicPr>
            <a:picLocks noChangeAspect="1"/>
          </p:cNvPicPr>
          <p:nvPr/>
        </p:nvPicPr>
        <p:blipFill>
          <a:blip r:embed="rId7"/>
          <a:stretch>
            <a:fillRect/>
          </a:stretch>
        </p:blipFill>
        <p:spPr>
          <a:xfrm>
            <a:off x="12684842" y="6653731"/>
            <a:ext cx="2121592" cy="176799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9148" y="637461"/>
            <a:ext cx="7545705" cy="1427083"/>
          </a:xfrm>
          <a:prstGeom prst="rect">
            <a:avLst/>
          </a:prstGeom>
          <a:noFill/>
          <a:ln/>
        </p:spPr>
        <p:txBody>
          <a:bodyPr wrap="square" lIns="0" tIns="0" rIns="0" bIns="0" rtlCol="0" anchor="t"/>
          <a:lstStyle/>
          <a:p>
            <a:pPr marL="0" indent="0" algn="l">
              <a:lnSpc>
                <a:spcPts val="5600"/>
              </a:lnSpc>
              <a:buNone/>
            </a:pPr>
            <a:r>
              <a:rPr lang="en-US" sz="4450" dirty="0">
                <a:solidFill>
                  <a:srgbClr val="97B8FF"/>
                </a:solidFill>
                <a:latin typeface="Sora Medium" pitchFamily="34" charset="0"/>
                <a:ea typeface="Sora Medium" pitchFamily="34" charset="-122"/>
                <a:cs typeface="Sora Medium" pitchFamily="34" charset="-120"/>
              </a:rPr>
              <a:t>Functions and Lambda Expressions</a:t>
            </a:r>
            <a:endParaRPr lang="en-US" sz="4450" dirty="0"/>
          </a:p>
        </p:txBody>
      </p:sp>
      <p:sp>
        <p:nvSpPr>
          <p:cNvPr id="4" name="Text 1"/>
          <p:cNvSpPr/>
          <p:nvPr/>
        </p:nvSpPr>
        <p:spPr>
          <a:xfrm>
            <a:off x="799148" y="2635210"/>
            <a:ext cx="2854404" cy="356711"/>
          </a:xfrm>
          <a:prstGeom prst="rect">
            <a:avLst/>
          </a:prstGeom>
          <a:noFill/>
          <a:ln/>
        </p:spPr>
        <p:txBody>
          <a:bodyPr wrap="none" lIns="0" tIns="0" rIns="0" bIns="0" rtlCol="0" anchor="t"/>
          <a:lstStyle/>
          <a:p>
            <a:pPr marL="0" indent="0" algn="l">
              <a:lnSpc>
                <a:spcPts val="2800"/>
              </a:lnSpc>
              <a:buNone/>
            </a:pPr>
            <a:r>
              <a:rPr lang="en-US" sz="2200" dirty="0">
                <a:solidFill>
                  <a:srgbClr val="97B8FF"/>
                </a:solidFill>
                <a:latin typeface="Sora Medium" pitchFamily="34" charset="0"/>
                <a:ea typeface="Sora Medium" pitchFamily="34" charset="-122"/>
                <a:cs typeface="Sora Medium" pitchFamily="34" charset="-120"/>
              </a:rPr>
              <a:t>Functions</a:t>
            </a:r>
            <a:endParaRPr lang="en-US" sz="2200" dirty="0"/>
          </a:p>
        </p:txBody>
      </p:sp>
      <p:sp>
        <p:nvSpPr>
          <p:cNvPr id="5" name="Text 2"/>
          <p:cNvSpPr/>
          <p:nvPr/>
        </p:nvSpPr>
        <p:spPr>
          <a:xfrm>
            <a:off x="799148" y="3220164"/>
            <a:ext cx="3494365" cy="1826419"/>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Functions encapsulate reusable code blocks. Python functions can take arguments, return values, and support default parameters.</a:t>
            </a:r>
            <a:endParaRPr lang="en-US" sz="1750" dirty="0"/>
          </a:p>
        </p:txBody>
      </p:sp>
      <p:sp>
        <p:nvSpPr>
          <p:cNvPr id="6" name="Text 3"/>
          <p:cNvSpPr/>
          <p:nvPr/>
        </p:nvSpPr>
        <p:spPr>
          <a:xfrm>
            <a:off x="4858107" y="2635210"/>
            <a:ext cx="2983230" cy="356711"/>
          </a:xfrm>
          <a:prstGeom prst="rect">
            <a:avLst/>
          </a:prstGeom>
          <a:noFill/>
          <a:ln/>
        </p:spPr>
        <p:txBody>
          <a:bodyPr wrap="none" lIns="0" tIns="0" rIns="0" bIns="0" rtlCol="0" anchor="t"/>
          <a:lstStyle/>
          <a:p>
            <a:pPr marL="0" indent="0" algn="l">
              <a:lnSpc>
                <a:spcPts val="2800"/>
              </a:lnSpc>
              <a:buNone/>
            </a:pPr>
            <a:r>
              <a:rPr lang="en-US" sz="2200" dirty="0">
                <a:solidFill>
                  <a:srgbClr val="97B8FF"/>
                </a:solidFill>
                <a:latin typeface="Sora Medium" pitchFamily="34" charset="0"/>
                <a:ea typeface="Sora Medium" pitchFamily="34" charset="-122"/>
                <a:cs typeface="Sora Medium" pitchFamily="34" charset="-120"/>
              </a:rPr>
              <a:t>Lambda Expressions</a:t>
            </a:r>
            <a:endParaRPr lang="en-US" sz="2200" dirty="0"/>
          </a:p>
        </p:txBody>
      </p:sp>
      <p:sp>
        <p:nvSpPr>
          <p:cNvPr id="7" name="Text 4"/>
          <p:cNvSpPr/>
          <p:nvPr/>
        </p:nvSpPr>
        <p:spPr>
          <a:xfrm>
            <a:off x="4858107" y="3220164"/>
            <a:ext cx="3494365" cy="1826419"/>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Lambda functions provide concise anonymous functions, often used with </a:t>
            </a:r>
            <a:r>
              <a:rPr lang="en-US" sz="1750" b="1" dirty="0">
                <a:solidFill>
                  <a:srgbClr val="E0D6DE"/>
                </a:solidFill>
                <a:latin typeface="Noto Sans TC" pitchFamily="34" charset="0"/>
                <a:ea typeface="Noto Sans TC" pitchFamily="34" charset="-122"/>
                <a:cs typeface="Noto Sans TC" pitchFamily="34" charset="-120"/>
              </a:rPr>
              <a:t>map()</a:t>
            </a:r>
            <a:r>
              <a:rPr lang="en-US" sz="1750" dirty="0">
                <a:solidFill>
                  <a:srgbClr val="E0D6DE"/>
                </a:solidFill>
                <a:latin typeface="Noto Sans TC" pitchFamily="34" charset="0"/>
                <a:ea typeface="Noto Sans TC" pitchFamily="34" charset="-122"/>
                <a:cs typeface="Noto Sans TC" pitchFamily="34" charset="-120"/>
              </a:rPr>
              <a:t>, </a:t>
            </a:r>
            <a:r>
              <a:rPr lang="en-US" sz="1750" b="1" dirty="0">
                <a:solidFill>
                  <a:srgbClr val="E0D6DE"/>
                </a:solidFill>
                <a:latin typeface="Noto Sans TC" pitchFamily="34" charset="0"/>
                <a:ea typeface="Noto Sans TC" pitchFamily="34" charset="-122"/>
                <a:cs typeface="Noto Sans TC" pitchFamily="34" charset="-120"/>
              </a:rPr>
              <a:t>filter()</a:t>
            </a:r>
            <a:r>
              <a:rPr lang="en-US" sz="1750" dirty="0">
                <a:solidFill>
                  <a:srgbClr val="E0D6DE"/>
                </a:solidFill>
                <a:latin typeface="Noto Sans TC" pitchFamily="34" charset="0"/>
                <a:ea typeface="Noto Sans TC" pitchFamily="34" charset="-122"/>
                <a:cs typeface="Noto Sans TC" pitchFamily="34" charset="-120"/>
              </a:rPr>
              <a:t>, and </a:t>
            </a:r>
            <a:r>
              <a:rPr lang="en-US" sz="1750" b="1" dirty="0">
                <a:solidFill>
                  <a:srgbClr val="E0D6DE"/>
                </a:solidFill>
                <a:latin typeface="Noto Sans TC" pitchFamily="34" charset="0"/>
                <a:ea typeface="Noto Sans TC" pitchFamily="34" charset="-122"/>
                <a:cs typeface="Noto Sans TC" pitchFamily="34" charset="-120"/>
              </a:rPr>
              <a:t>reduce()</a:t>
            </a:r>
            <a:r>
              <a:rPr lang="en-US" sz="1750" dirty="0">
                <a:solidFill>
                  <a:srgbClr val="E0D6DE"/>
                </a:solidFill>
                <a:latin typeface="Noto Sans TC" pitchFamily="34" charset="0"/>
                <a:ea typeface="Noto Sans TC" pitchFamily="34" charset="-122"/>
                <a:cs typeface="Noto Sans TC" pitchFamily="34" charset="-120"/>
              </a:rPr>
              <a:t> for functional programming.</a:t>
            </a:r>
            <a:endParaRPr lang="en-US" sz="1750" dirty="0"/>
          </a:p>
        </p:txBody>
      </p:sp>
      <p:sp>
        <p:nvSpPr>
          <p:cNvPr id="8" name="Text 5"/>
          <p:cNvSpPr/>
          <p:nvPr/>
        </p:nvSpPr>
        <p:spPr>
          <a:xfrm>
            <a:off x="799148" y="5508903"/>
            <a:ext cx="7545705" cy="1095851"/>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Example: A function to check if a number is even or odd using a lambda expression. Higher-order functions allow passing functions as arguments for flexible code.</a:t>
            </a:r>
            <a:endParaRPr lang="en-US" sz="1750" dirty="0"/>
          </a:p>
        </p:txBody>
      </p:sp>
      <p:sp>
        <p:nvSpPr>
          <p:cNvPr id="9" name="Text 6"/>
          <p:cNvSpPr/>
          <p:nvPr/>
        </p:nvSpPr>
        <p:spPr>
          <a:xfrm>
            <a:off x="799148" y="6861572"/>
            <a:ext cx="7545705" cy="73056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Understanding functions and lambdas enhances code modularity and expressiveness.</a:t>
            </a:r>
            <a:endParaRPr lang="en-US" sz="1750" dirty="0"/>
          </a:p>
        </p:txBody>
      </p:sp>
      <p:pic>
        <p:nvPicPr>
          <p:cNvPr id="10" name="Picture 9">
            <a:extLst>
              <a:ext uri="{FF2B5EF4-FFF2-40B4-BE49-F238E27FC236}">
                <a16:creationId xmlns:a16="http://schemas.microsoft.com/office/drawing/2014/main" id="{A5BD926C-7555-2DFD-7D48-A88E92A7B4BF}"/>
              </a:ext>
            </a:extLst>
          </p:cNvPr>
          <p:cNvPicPr>
            <a:picLocks noChangeAspect="1"/>
          </p:cNvPicPr>
          <p:nvPr/>
        </p:nvPicPr>
        <p:blipFill>
          <a:blip r:embed="rId4"/>
          <a:stretch>
            <a:fillRect/>
          </a:stretch>
        </p:blipFill>
        <p:spPr>
          <a:xfrm>
            <a:off x="12667079" y="6604754"/>
            <a:ext cx="2121592" cy="176799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102757"/>
            <a:ext cx="7415927" cy="1543050"/>
          </a:xfrm>
          <a:prstGeom prst="rect">
            <a:avLst/>
          </a:prstGeom>
          <a:noFill/>
          <a:ln/>
        </p:spPr>
        <p:txBody>
          <a:bodyPr wrap="square" lIns="0" tIns="0" rIns="0" bIns="0" rtlCol="0" anchor="t"/>
          <a:lstStyle/>
          <a:p>
            <a:pPr marL="0" indent="0" algn="l">
              <a:lnSpc>
                <a:spcPts val="6050"/>
              </a:lnSpc>
              <a:buNone/>
            </a:pPr>
            <a:r>
              <a:rPr lang="en-US" sz="4850" dirty="0">
                <a:solidFill>
                  <a:srgbClr val="97B8FF"/>
                </a:solidFill>
                <a:latin typeface="Sora Medium" pitchFamily="34" charset="0"/>
                <a:ea typeface="Sora Medium" pitchFamily="34" charset="-122"/>
                <a:cs typeface="Sora Medium" pitchFamily="34" charset="-120"/>
              </a:rPr>
              <a:t>Keyword Arguments and Variable Scope</a:t>
            </a:r>
            <a:endParaRPr lang="en-US" sz="4850" dirty="0"/>
          </a:p>
        </p:txBody>
      </p:sp>
      <p:sp>
        <p:nvSpPr>
          <p:cNvPr id="4" name="Text 1"/>
          <p:cNvSpPr/>
          <p:nvPr/>
        </p:nvSpPr>
        <p:spPr>
          <a:xfrm>
            <a:off x="864037" y="3016091"/>
            <a:ext cx="7415927" cy="1185148"/>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Python functions support keyword arguments (kwargs) allowing flexible parameter passing by name. This improves readability and function versatility.</a:t>
            </a:r>
            <a:endParaRPr lang="en-US" sz="1900" dirty="0"/>
          </a:p>
        </p:txBody>
      </p:sp>
      <p:sp>
        <p:nvSpPr>
          <p:cNvPr id="5" name="Text 2"/>
          <p:cNvSpPr/>
          <p:nvPr/>
        </p:nvSpPr>
        <p:spPr>
          <a:xfrm>
            <a:off x="864037" y="4478893"/>
            <a:ext cx="7415927" cy="1580198"/>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Variable scope defines where variables are accessible. Local variables exist within functions, while global variables are accessible throughout the program. Proper scope management prevents naming conflicts and bugs.</a:t>
            </a:r>
            <a:endParaRPr lang="en-US" sz="1900" dirty="0"/>
          </a:p>
        </p:txBody>
      </p:sp>
      <p:sp>
        <p:nvSpPr>
          <p:cNvPr id="6" name="Text 3"/>
          <p:cNvSpPr/>
          <p:nvPr/>
        </p:nvSpPr>
        <p:spPr>
          <a:xfrm>
            <a:off x="864037" y="6336744"/>
            <a:ext cx="74159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Example: Using kwargs to display key-value pairs and understanding local vs global variables in function contexts.</a:t>
            </a:r>
            <a:endParaRPr lang="en-US" sz="1900" dirty="0"/>
          </a:p>
        </p:txBody>
      </p:sp>
      <p:pic>
        <p:nvPicPr>
          <p:cNvPr id="7" name="Picture 6">
            <a:extLst>
              <a:ext uri="{FF2B5EF4-FFF2-40B4-BE49-F238E27FC236}">
                <a16:creationId xmlns:a16="http://schemas.microsoft.com/office/drawing/2014/main" id="{3D7EE921-5212-786D-633D-3E57049F681C}"/>
              </a:ext>
            </a:extLst>
          </p:cNvPr>
          <p:cNvPicPr>
            <a:picLocks noChangeAspect="1"/>
          </p:cNvPicPr>
          <p:nvPr/>
        </p:nvPicPr>
        <p:blipFill>
          <a:blip r:embed="rId4"/>
          <a:stretch>
            <a:fillRect/>
          </a:stretch>
        </p:blipFill>
        <p:spPr>
          <a:xfrm>
            <a:off x="12595828" y="6725855"/>
            <a:ext cx="2121592" cy="176799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alpha val="80000"/>
            </a:srgbClr>
          </a:solidFill>
          <a:ln/>
        </p:spPr>
        <p:txBody>
          <a:bodyPr/>
          <a:lstStyle/>
          <a:p>
            <a:endParaRPr lang="en-US"/>
          </a:p>
        </p:txBody>
      </p:sp>
      <p:sp>
        <p:nvSpPr>
          <p:cNvPr id="4" name="Text 1"/>
          <p:cNvSpPr/>
          <p:nvPr/>
        </p:nvSpPr>
        <p:spPr>
          <a:xfrm>
            <a:off x="864037" y="1695331"/>
            <a:ext cx="12902327" cy="1543050"/>
          </a:xfrm>
          <a:prstGeom prst="rect">
            <a:avLst/>
          </a:prstGeom>
          <a:noFill/>
          <a:ln/>
        </p:spPr>
        <p:txBody>
          <a:bodyPr wrap="square" lIns="0" tIns="0" rIns="0" bIns="0" rtlCol="0" anchor="t"/>
          <a:lstStyle/>
          <a:p>
            <a:pPr marL="0" indent="0" algn="l">
              <a:lnSpc>
                <a:spcPts val="6050"/>
              </a:lnSpc>
              <a:buNone/>
            </a:pPr>
            <a:r>
              <a:rPr lang="en-US" sz="4850" dirty="0">
                <a:solidFill>
                  <a:srgbClr val="97B8FF"/>
                </a:solidFill>
                <a:latin typeface="Sora Medium" pitchFamily="34" charset="0"/>
                <a:ea typeface="Sora Medium" pitchFamily="34" charset="-122"/>
                <a:cs typeface="Sora Medium" pitchFamily="34" charset="-120"/>
              </a:rPr>
              <a:t>Object-Oriented Programming: Classes and Encapsulation</a:t>
            </a:r>
            <a:endParaRPr lang="en-US" sz="4850" dirty="0"/>
          </a:p>
        </p:txBody>
      </p:sp>
      <p:sp>
        <p:nvSpPr>
          <p:cNvPr id="5" name="Text 2"/>
          <p:cNvSpPr/>
          <p:nvPr/>
        </p:nvSpPr>
        <p:spPr>
          <a:xfrm>
            <a:off x="864037" y="3608665"/>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Python supports object-oriented programming (OOP) with classes and objects. Classes define blueprints for objects, encapsulating data (attributes) and behavior (methods).</a:t>
            </a:r>
            <a:endParaRPr lang="en-US" sz="1900" dirty="0"/>
          </a:p>
        </p:txBody>
      </p:sp>
      <p:sp>
        <p:nvSpPr>
          <p:cNvPr id="6" name="Text 3"/>
          <p:cNvSpPr/>
          <p:nvPr/>
        </p:nvSpPr>
        <p:spPr>
          <a:xfrm>
            <a:off x="864037" y="4676418"/>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Encapsulation hides internal state using private variables and provides public methods for controlled access, improving code maintainability and security.</a:t>
            </a:r>
            <a:endParaRPr lang="en-US" sz="1900" dirty="0"/>
          </a:p>
        </p:txBody>
      </p:sp>
      <p:sp>
        <p:nvSpPr>
          <p:cNvPr id="7" name="Text 4"/>
          <p:cNvSpPr/>
          <p:nvPr/>
        </p:nvSpPr>
        <p:spPr>
          <a:xfrm>
            <a:off x="864037" y="5744170"/>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Example: A </a:t>
            </a:r>
            <a:r>
              <a:rPr lang="en-US" sz="1900" i="1" dirty="0">
                <a:solidFill>
                  <a:srgbClr val="E0D6DE"/>
                </a:solidFill>
                <a:latin typeface="Noto Sans TC" pitchFamily="34" charset="0"/>
                <a:ea typeface="Noto Sans TC" pitchFamily="34" charset="-122"/>
                <a:cs typeface="Noto Sans TC" pitchFamily="34" charset="-120"/>
              </a:rPr>
              <a:t>Person</a:t>
            </a:r>
            <a:r>
              <a:rPr lang="en-US" sz="1900" dirty="0">
                <a:solidFill>
                  <a:srgbClr val="E0D6DE"/>
                </a:solidFill>
                <a:latin typeface="Noto Sans TC" pitchFamily="34" charset="0"/>
                <a:ea typeface="Noto Sans TC" pitchFamily="34" charset="-122"/>
                <a:cs typeface="Noto Sans TC" pitchFamily="34" charset="-120"/>
              </a:rPr>
              <a:t> class with private attributes and getter/setter methods to manage balance demonstrates encapsulation principles.</a:t>
            </a:r>
            <a:endParaRPr lang="en-US" sz="1900" dirty="0"/>
          </a:p>
        </p:txBody>
      </p:sp>
      <p:pic>
        <p:nvPicPr>
          <p:cNvPr id="8" name="Picture 7">
            <a:extLst>
              <a:ext uri="{FF2B5EF4-FFF2-40B4-BE49-F238E27FC236}">
                <a16:creationId xmlns:a16="http://schemas.microsoft.com/office/drawing/2014/main" id="{C8BE51BC-333D-5991-FA50-5BC18AE5A8D1}"/>
              </a:ext>
            </a:extLst>
          </p:cNvPr>
          <p:cNvPicPr>
            <a:picLocks noChangeAspect="1"/>
          </p:cNvPicPr>
          <p:nvPr/>
        </p:nvPicPr>
        <p:blipFill>
          <a:blip r:embed="rId4"/>
          <a:stretch>
            <a:fillRect/>
          </a:stretch>
        </p:blipFill>
        <p:spPr>
          <a:xfrm>
            <a:off x="12705568" y="6534269"/>
            <a:ext cx="2121592" cy="176799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099661"/>
            <a:ext cx="12902327" cy="1543050"/>
          </a:xfrm>
          <a:prstGeom prst="rect">
            <a:avLst/>
          </a:prstGeom>
          <a:noFill/>
          <a:ln/>
        </p:spPr>
        <p:txBody>
          <a:bodyPr wrap="square" lIns="0" tIns="0" rIns="0" bIns="0" rtlCol="0" anchor="t"/>
          <a:lstStyle/>
          <a:p>
            <a:pPr marL="0" indent="0" algn="l">
              <a:lnSpc>
                <a:spcPts val="6050"/>
              </a:lnSpc>
              <a:buNone/>
            </a:pPr>
            <a:r>
              <a:rPr lang="en-US" sz="4850" dirty="0">
                <a:solidFill>
                  <a:srgbClr val="97B8FF"/>
                </a:solidFill>
                <a:latin typeface="Sora Medium" pitchFamily="34" charset="0"/>
                <a:ea typeface="Sora Medium" pitchFamily="34" charset="-122"/>
                <a:cs typeface="Sora Medium" pitchFamily="34" charset="-120"/>
              </a:rPr>
              <a:t>Inheritance, Polymorphism, and Operator Overloading</a:t>
            </a:r>
            <a:endParaRPr lang="en-US" sz="4850" dirty="0"/>
          </a:p>
        </p:txBody>
      </p:sp>
      <p:sp>
        <p:nvSpPr>
          <p:cNvPr id="3" name="Text 1"/>
          <p:cNvSpPr/>
          <p:nvPr/>
        </p:nvSpPr>
        <p:spPr>
          <a:xfrm>
            <a:off x="864037" y="3136463"/>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Inheritance allows creating new classes based on existing ones, promoting code reuse. Child classes inherit attributes and methods from parent classes, enabling hierarchical relationships.</a:t>
            </a:r>
            <a:endParaRPr lang="en-US" sz="1900" dirty="0"/>
          </a:p>
        </p:txBody>
      </p:sp>
      <p:sp>
        <p:nvSpPr>
          <p:cNvPr id="4" name="Text 2"/>
          <p:cNvSpPr/>
          <p:nvPr/>
        </p:nvSpPr>
        <p:spPr>
          <a:xfrm>
            <a:off x="864037" y="4204216"/>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Polymorphism allows methods to behave differently based on the object context, supporting method overriding and overloading.</a:t>
            </a:r>
            <a:endParaRPr lang="en-US" sz="1900" dirty="0"/>
          </a:p>
        </p:txBody>
      </p:sp>
      <p:sp>
        <p:nvSpPr>
          <p:cNvPr id="5" name="Text 3"/>
          <p:cNvSpPr/>
          <p:nvPr/>
        </p:nvSpPr>
        <p:spPr>
          <a:xfrm>
            <a:off x="864037" y="5271968"/>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Operator overloading lets classes define custom behavior for operators like + or *. While Python supports this, some languages like Java have different implementations.</a:t>
            </a:r>
            <a:endParaRPr lang="en-US" sz="1900" dirty="0"/>
          </a:p>
        </p:txBody>
      </p:sp>
      <p:sp>
        <p:nvSpPr>
          <p:cNvPr id="6" name="Text 4"/>
          <p:cNvSpPr/>
          <p:nvPr/>
        </p:nvSpPr>
        <p:spPr>
          <a:xfrm>
            <a:off x="864037" y="6339721"/>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D6DE"/>
                </a:solidFill>
                <a:latin typeface="Noto Sans TC" pitchFamily="34" charset="0"/>
                <a:ea typeface="Noto Sans TC" pitchFamily="34" charset="-122"/>
                <a:cs typeface="Noto Sans TC" pitchFamily="34" charset="-120"/>
              </a:rPr>
              <a:t>Example: Defining parent and child classes with constructors, using </a:t>
            </a:r>
            <a:r>
              <a:rPr lang="en-US" sz="1900" b="1" dirty="0">
                <a:solidFill>
                  <a:srgbClr val="E0D6DE"/>
                </a:solidFill>
                <a:latin typeface="Noto Sans TC" pitchFamily="34" charset="0"/>
                <a:ea typeface="Noto Sans TC" pitchFamily="34" charset="-122"/>
                <a:cs typeface="Noto Sans TC" pitchFamily="34" charset="-120"/>
              </a:rPr>
              <a:t>super()</a:t>
            </a:r>
            <a:r>
              <a:rPr lang="en-US" sz="1900" dirty="0">
                <a:solidFill>
                  <a:srgbClr val="E0D6DE"/>
                </a:solidFill>
                <a:latin typeface="Noto Sans TC" pitchFamily="34" charset="0"/>
                <a:ea typeface="Noto Sans TC" pitchFamily="34" charset="-122"/>
                <a:cs typeface="Noto Sans TC" pitchFamily="34" charset="-120"/>
              </a:rPr>
              <a:t> to call parent methods, and demonstrating polymorphic behavior.</a:t>
            </a:r>
            <a:endParaRPr lang="en-US" sz="1900" dirty="0"/>
          </a:p>
        </p:txBody>
      </p:sp>
      <p:pic>
        <p:nvPicPr>
          <p:cNvPr id="7" name="Picture 6">
            <a:extLst>
              <a:ext uri="{FF2B5EF4-FFF2-40B4-BE49-F238E27FC236}">
                <a16:creationId xmlns:a16="http://schemas.microsoft.com/office/drawing/2014/main" id="{7F62482E-E0EE-1FC4-9CB9-A80DA0FCC85B}"/>
              </a:ext>
            </a:extLst>
          </p:cNvPr>
          <p:cNvPicPr>
            <a:picLocks noChangeAspect="1"/>
          </p:cNvPicPr>
          <p:nvPr/>
        </p:nvPicPr>
        <p:blipFill>
          <a:blip r:embed="rId3"/>
          <a:stretch>
            <a:fillRect/>
          </a:stretch>
        </p:blipFill>
        <p:spPr>
          <a:xfrm>
            <a:off x="12587844" y="6735121"/>
            <a:ext cx="2239315" cy="176799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684</Words>
  <Application>Microsoft Office PowerPoint</Application>
  <PresentationFormat>Custom</PresentationFormat>
  <Paragraphs>56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Sora Medium</vt:lpstr>
      <vt:lpstr>Arial</vt:lpstr>
      <vt:lpstr>Noto Sans TC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(SP24-BBD-026) AWAIS MANZOOR</cp:lastModifiedBy>
  <cp:revision>2</cp:revision>
  <dcterms:created xsi:type="dcterms:W3CDTF">2025-05-20T18:12:44Z</dcterms:created>
  <dcterms:modified xsi:type="dcterms:W3CDTF">2025-05-20T18:25:36Z</dcterms:modified>
</cp:coreProperties>
</file>